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71" r:id="rId4"/>
    <p:sldId id="272" r:id="rId5"/>
    <p:sldId id="273" r:id="rId6"/>
    <p:sldId id="274" r:id="rId7"/>
    <p:sldId id="275" r:id="rId8"/>
    <p:sldId id="276" r:id="rId9"/>
    <p:sldId id="277" r:id="rId10"/>
    <p:sldId id="278" r:id="rId11"/>
    <p:sldId id="279" r:id="rId12"/>
    <p:sldId id="28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2008" y="-2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86C19F-C5D1-4A06-9495-84F15B3397DA}" type="datetimeFigureOut">
              <a:rPr lang="en-US" smtClean="0"/>
              <a:pPr/>
              <a:t>9/24/12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6C19F-C5D1-4A06-9495-84F15B3397DA}" type="datetimeFigureOut">
              <a:rPr lang="en-US" smtClean="0"/>
              <a:pPr/>
              <a:t>9/24/12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6C19F-C5D1-4A06-9495-84F15B3397DA}" type="datetimeFigureOut">
              <a:rPr lang="en-US" smtClean="0"/>
              <a:pPr/>
              <a:t>9/24/12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6C19F-C5D1-4A06-9495-84F15B3397DA}" type="datetimeFigureOut">
              <a:rPr lang="en-US" smtClean="0"/>
              <a:pPr/>
              <a:t>9/24/12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86C19F-C5D1-4A06-9495-84F15B3397DA}" type="datetimeFigureOut">
              <a:rPr lang="en-US" smtClean="0"/>
              <a:pPr/>
              <a:t>9/24/12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86C19F-C5D1-4A06-9495-84F15B3397DA}" type="datetimeFigureOut">
              <a:rPr lang="en-US" smtClean="0"/>
              <a:pPr/>
              <a:t>9/24/12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86C19F-C5D1-4A06-9495-84F15B3397DA}" type="datetimeFigureOut">
              <a:rPr lang="en-US" smtClean="0"/>
              <a:pPr/>
              <a:t>9/24/12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86C19F-C5D1-4A06-9495-84F15B3397DA}" type="datetimeFigureOut">
              <a:rPr lang="en-US" smtClean="0"/>
              <a:pPr/>
              <a:t>9/24/12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6C19F-C5D1-4A06-9495-84F15B3397DA}" type="datetimeFigureOut">
              <a:rPr lang="en-US" smtClean="0"/>
              <a:pPr/>
              <a:t>9/24/12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86C19F-C5D1-4A06-9495-84F15B3397DA}" type="datetimeFigureOut">
              <a:rPr lang="en-US" smtClean="0"/>
              <a:pPr/>
              <a:t>9/24/12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86C19F-C5D1-4A06-9495-84F15B3397DA}" type="datetimeFigureOut">
              <a:rPr lang="en-US" smtClean="0"/>
              <a:pPr/>
              <a:t>9/24/12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894AA-7F11-4CFA-BAEB-A397AEAC71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86C19F-C5D1-4A06-9495-84F15B3397DA}" type="datetimeFigureOut">
              <a:rPr lang="en-US" smtClean="0"/>
              <a:pPr/>
              <a:t>9/24/12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B894AA-7F11-4CFA-BAEB-A397AEAC71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1295400"/>
            <a:ext cx="8915400" cy="5632311"/>
          </a:xfrm>
          <a:prstGeom prst="rect">
            <a:avLst/>
          </a:prstGeom>
          <a:noFill/>
        </p:spPr>
        <p:txBody>
          <a:bodyPr wrap="square" rtlCol="0">
            <a:spAutoFit/>
          </a:bodyPr>
          <a:lstStyle/>
          <a:p>
            <a:endParaRPr lang="en-US" dirty="0"/>
          </a:p>
          <a:p>
            <a:r>
              <a:rPr lang="en-US" dirty="0" smtClean="0"/>
              <a:t>A market is a series of individual exchanges conducted by pairs of consenting parties for a defined product or service over a specific period of time.  </a:t>
            </a:r>
          </a:p>
          <a:p>
            <a:endParaRPr lang="en-US" dirty="0" smtClean="0"/>
          </a:p>
          <a:p>
            <a:r>
              <a:rPr lang="en-US" dirty="0" smtClean="0"/>
              <a:t>For example, the annual market for Super Bowl tickets involves a variety of agents with permission to sell specified tickets  seeking buyers who wish to attend the game.  </a:t>
            </a:r>
          </a:p>
          <a:p>
            <a:endParaRPr lang="en-US" dirty="0" smtClean="0"/>
          </a:p>
          <a:p>
            <a:r>
              <a:rPr lang="en-US" dirty="0" smtClean="0"/>
              <a:t>The buying side of the market is called demand; the selling side of the market is called supply.  </a:t>
            </a:r>
          </a:p>
          <a:p>
            <a:endParaRPr lang="en-US" dirty="0" smtClean="0"/>
          </a:p>
          <a:p>
            <a:r>
              <a:rPr lang="en-US" dirty="0" smtClean="0"/>
              <a:t>In professional football, owners sell  entertainment (supply) and spectators buy the opportunity to view or display the game (demand).  </a:t>
            </a:r>
          </a:p>
          <a:p>
            <a:endParaRPr lang="en-US" dirty="0" smtClean="0"/>
          </a:p>
          <a:p>
            <a:r>
              <a:rPr lang="en-US" dirty="0" smtClean="0"/>
              <a:t>Meanwhile, owners also buy the services of athletes who wish to play (demand) and trained athletes make themselves available for a price (supply).  </a:t>
            </a:r>
          </a:p>
          <a:p>
            <a:endParaRPr lang="en-US" dirty="0" smtClean="0"/>
          </a:p>
          <a:p>
            <a:r>
              <a:rPr lang="en-US" dirty="0" smtClean="0"/>
              <a:t>If owners and players don’t come to an agreement, nothing forces them to do so.  This is the free market element of professional football.  We neither conscript individuals to play the game nor do we force an owner to continue operating the team if she no longer desires to do so.  She is free to sell the team or simply close it down.  And, the players are free to seek alternative employment.  Both of these market exits happen quite often in the NFL.   </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Supply and Demand Basics </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Slide Number Placeholder 5"/>
          <p:cNvSpPr>
            <a:spLocks noGrp="1"/>
          </p:cNvSpPr>
          <p:nvPr>
            <p:ph type="sldNum" sz="quarter" idx="12"/>
          </p:nvPr>
        </p:nvSpPr>
        <p:spPr/>
        <p:txBody>
          <a:bodyPr/>
          <a:lstStyle/>
          <a:p>
            <a:fld id="{4B8AAB7B-FE3D-46EA-80F3-4764D95D1EEC}" type="slidenum">
              <a:rPr lang="en-US" smtClean="0"/>
              <a:pPr/>
              <a:t>1</a:t>
            </a:fld>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4572000" y="3200400"/>
            <a:ext cx="2590803" cy="243840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Trade-</a:t>
            </a:r>
            <a:r>
              <a:rPr lang="en-US" sz="2800" b="1" dirty="0" smtClean="0"/>
              <a:t>offs </a:t>
            </a:r>
            <a:r>
              <a:rPr lang="en-US" sz="2800" b="1" dirty="0" smtClean="0"/>
              <a:t>That Make the Game</a:t>
            </a:r>
            <a:r>
              <a:rPr lang="en-US" sz="2400" b="1" dirty="0" smtClean="0"/>
              <a:t/>
            </a:r>
            <a:br>
              <a:rPr lang="en-US" sz="2400" b="1" dirty="0" smtClean="0"/>
            </a:br>
            <a:r>
              <a:rPr lang="en-US" sz="2400" b="1" dirty="0" smtClean="0"/>
              <a:t/>
            </a:r>
            <a:br>
              <a:rPr lang="en-US" sz="2400" b="1" dirty="0" smtClean="0"/>
            </a:br>
            <a:r>
              <a:rPr lang="en-US" sz="2400" b="1" u="sng" dirty="0" smtClean="0"/>
              <a:t>Shift in Demand</a:t>
            </a:r>
            <a:endParaRPr lang="en-US" sz="2400" b="1" u="sng" dirty="0"/>
          </a:p>
        </p:txBody>
      </p:sp>
      <p:pic>
        <p:nvPicPr>
          <p:cNvPr id="102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6" name="TextBox 65"/>
          <p:cNvSpPr txBox="1"/>
          <p:nvPr/>
        </p:nvSpPr>
        <p:spPr>
          <a:xfrm>
            <a:off x="304800" y="1600200"/>
            <a:ext cx="8610600" cy="1754326"/>
          </a:xfrm>
          <a:prstGeom prst="rect">
            <a:avLst/>
          </a:prstGeom>
          <a:noFill/>
        </p:spPr>
        <p:txBody>
          <a:bodyPr wrap="square" rtlCol="0">
            <a:spAutoFit/>
          </a:bodyPr>
          <a:lstStyle/>
          <a:p>
            <a:r>
              <a:rPr lang="en-US" dirty="0" smtClean="0"/>
              <a:t>Market changes other than price have the impact of shifting the market demand curve.  </a:t>
            </a:r>
            <a:r>
              <a:rPr lang="en-US" dirty="0" smtClean="0"/>
              <a:t>These </a:t>
            </a:r>
            <a:r>
              <a:rPr lang="en-US" dirty="0" smtClean="0"/>
              <a:t>are called shifts in demand.  To demonstrate these, we move the whole line.  </a:t>
            </a:r>
          </a:p>
          <a:p>
            <a:endParaRPr lang="en-US" dirty="0" smtClean="0"/>
          </a:p>
          <a:p>
            <a:r>
              <a:rPr lang="en-US" smtClean="0"/>
              <a:t>More </a:t>
            </a:r>
            <a:r>
              <a:rPr lang="en-US" smtClean="0"/>
              <a:t>of the </a:t>
            </a:r>
            <a:r>
              <a:rPr lang="en-US" dirty="0" smtClean="0"/>
              <a:t>quantity is demanded at every price.  What happens to quantity and price depends on the supply curve.   </a:t>
            </a:r>
          </a:p>
          <a:p>
            <a:endParaRPr lang="en-US" dirty="0" smtClean="0"/>
          </a:p>
        </p:txBody>
      </p:sp>
      <p:sp>
        <p:nvSpPr>
          <p:cNvPr id="10" name="Slide Number Placeholder 9"/>
          <p:cNvSpPr>
            <a:spLocks noGrp="1"/>
          </p:cNvSpPr>
          <p:nvPr>
            <p:ph type="sldNum" sz="quarter" idx="12"/>
          </p:nvPr>
        </p:nvSpPr>
        <p:spPr/>
        <p:txBody>
          <a:bodyPr/>
          <a:lstStyle/>
          <a:p>
            <a:fld id="{4B8AAB7B-FE3D-46EA-80F3-4764D95D1EEC}" type="slidenum">
              <a:rPr lang="en-US" smtClean="0"/>
              <a:pPr/>
              <a:t>10</a:t>
            </a:fld>
            <a:endParaRPr lang="en-US"/>
          </a:p>
        </p:txBody>
      </p:sp>
      <p:grpSp>
        <p:nvGrpSpPr>
          <p:cNvPr id="2" name="Group 35"/>
          <p:cNvGrpSpPr/>
          <p:nvPr/>
        </p:nvGrpSpPr>
        <p:grpSpPr>
          <a:xfrm>
            <a:off x="2362201" y="2590800"/>
            <a:ext cx="6464093" cy="4267199"/>
            <a:chOff x="1247001" y="3168350"/>
            <a:chExt cx="5472280" cy="3143933"/>
          </a:xfrm>
        </p:grpSpPr>
        <p:cxnSp>
          <p:nvCxnSpPr>
            <p:cNvPr id="12" name="Straight Connector 11"/>
            <p:cNvCxnSpPr/>
            <p:nvPr/>
          </p:nvCxnSpPr>
          <p:spPr>
            <a:xfrm>
              <a:off x="2279133" y="4178899"/>
              <a:ext cx="1548202" cy="1235118"/>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 name="Elbow Connector 3"/>
            <p:cNvCxnSpPr/>
            <p:nvPr/>
          </p:nvCxnSpPr>
          <p:spPr>
            <a:xfrm>
              <a:off x="1698559" y="3617483"/>
              <a:ext cx="5020722" cy="2280346"/>
            </a:xfrm>
            <a:prstGeom prst="bentConnector3">
              <a:avLst>
                <a:gd name="adj1" fmla="val 24"/>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16200000">
              <a:off x="890257" y="3525094"/>
              <a:ext cx="990487"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15" name="TextBox 14"/>
            <p:cNvSpPr txBox="1"/>
            <p:nvPr/>
          </p:nvSpPr>
          <p:spPr>
            <a:xfrm>
              <a:off x="2924217" y="5980094"/>
              <a:ext cx="2591511"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cxnSp>
        <p:nvCxnSpPr>
          <p:cNvPr id="21" name="Straight Arrow Connector 20"/>
          <p:cNvCxnSpPr/>
          <p:nvPr/>
        </p:nvCxnSpPr>
        <p:spPr>
          <a:xfrm rot="5400000" flipH="1" flipV="1">
            <a:off x="5029200" y="4419600"/>
            <a:ext cx="304800" cy="304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4572000" y="3200400"/>
            <a:ext cx="2590803" cy="243840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Trade-</a:t>
            </a:r>
            <a:r>
              <a:rPr lang="en-US" sz="2800" b="1" dirty="0" smtClean="0"/>
              <a:t>offs </a:t>
            </a:r>
            <a:r>
              <a:rPr lang="en-US" sz="2800" b="1" dirty="0" smtClean="0"/>
              <a:t>That Make the Game</a:t>
            </a:r>
            <a:r>
              <a:rPr lang="en-US" sz="2400" b="1" dirty="0" smtClean="0"/>
              <a:t/>
            </a:r>
            <a:br>
              <a:rPr lang="en-US" sz="2400" b="1" dirty="0" smtClean="0"/>
            </a:br>
            <a:r>
              <a:rPr lang="en-US" sz="2400" b="1" dirty="0" smtClean="0"/>
              <a:t/>
            </a:r>
            <a:br>
              <a:rPr lang="en-US" sz="2400" b="1" dirty="0" smtClean="0"/>
            </a:br>
            <a:r>
              <a:rPr lang="en-US" sz="2400" b="1" u="sng" dirty="0" smtClean="0"/>
              <a:t>Shift in Demand: Market Examples</a:t>
            </a:r>
            <a:endParaRPr lang="en-US" sz="2400" b="1" u="sng" dirty="0"/>
          </a:p>
        </p:txBody>
      </p:sp>
      <p:pic>
        <p:nvPicPr>
          <p:cNvPr id="102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6" name="TextBox 65"/>
          <p:cNvSpPr txBox="1"/>
          <p:nvPr/>
        </p:nvSpPr>
        <p:spPr>
          <a:xfrm>
            <a:off x="304800" y="1600200"/>
            <a:ext cx="8610600" cy="1200329"/>
          </a:xfrm>
          <a:prstGeom prst="rect">
            <a:avLst/>
          </a:prstGeom>
          <a:noFill/>
        </p:spPr>
        <p:txBody>
          <a:bodyPr wrap="square" rtlCol="0">
            <a:spAutoFit/>
          </a:bodyPr>
          <a:lstStyle/>
          <a:p>
            <a:r>
              <a:rPr lang="en-US" dirty="0" smtClean="0"/>
              <a:t>In general, a shift in demand  might occur because of the change in price of another good, the changing preferences of shoppers, changes in tax policy,  or expectations of future changes related to the product in question.</a:t>
            </a:r>
          </a:p>
          <a:p>
            <a:endParaRPr lang="en-US" dirty="0" smtClean="0"/>
          </a:p>
        </p:txBody>
      </p:sp>
      <p:sp>
        <p:nvSpPr>
          <p:cNvPr id="10" name="Slide Number Placeholder 9"/>
          <p:cNvSpPr>
            <a:spLocks noGrp="1"/>
          </p:cNvSpPr>
          <p:nvPr>
            <p:ph type="sldNum" sz="quarter" idx="12"/>
          </p:nvPr>
        </p:nvSpPr>
        <p:spPr/>
        <p:txBody>
          <a:bodyPr/>
          <a:lstStyle/>
          <a:p>
            <a:fld id="{4B8AAB7B-FE3D-46EA-80F3-4764D95D1EEC}" type="slidenum">
              <a:rPr lang="en-US" smtClean="0"/>
              <a:pPr/>
              <a:t>11</a:t>
            </a:fld>
            <a:endParaRPr lang="en-US"/>
          </a:p>
        </p:txBody>
      </p:sp>
      <p:grpSp>
        <p:nvGrpSpPr>
          <p:cNvPr id="2" name="Group 35"/>
          <p:cNvGrpSpPr/>
          <p:nvPr/>
        </p:nvGrpSpPr>
        <p:grpSpPr>
          <a:xfrm>
            <a:off x="2362201" y="2590800"/>
            <a:ext cx="6464093" cy="4267199"/>
            <a:chOff x="1247001" y="3168350"/>
            <a:chExt cx="5472280" cy="3143933"/>
          </a:xfrm>
        </p:grpSpPr>
        <p:cxnSp>
          <p:nvCxnSpPr>
            <p:cNvPr id="12" name="Straight Connector 11"/>
            <p:cNvCxnSpPr/>
            <p:nvPr/>
          </p:nvCxnSpPr>
          <p:spPr>
            <a:xfrm>
              <a:off x="2279133" y="4178899"/>
              <a:ext cx="1548202" cy="1235118"/>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 name="Elbow Connector 3"/>
            <p:cNvCxnSpPr/>
            <p:nvPr/>
          </p:nvCxnSpPr>
          <p:spPr>
            <a:xfrm>
              <a:off x="1698559" y="3617483"/>
              <a:ext cx="5020722" cy="2280346"/>
            </a:xfrm>
            <a:prstGeom prst="bentConnector3">
              <a:avLst>
                <a:gd name="adj1" fmla="val 24"/>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16200000">
              <a:off x="890257" y="3525094"/>
              <a:ext cx="990487"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15" name="TextBox 14"/>
            <p:cNvSpPr txBox="1"/>
            <p:nvPr/>
          </p:nvSpPr>
          <p:spPr>
            <a:xfrm>
              <a:off x="2859708" y="5980094"/>
              <a:ext cx="2591511"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cxnSp>
        <p:nvCxnSpPr>
          <p:cNvPr id="21" name="Straight Arrow Connector 20"/>
          <p:cNvCxnSpPr/>
          <p:nvPr/>
        </p:nvCxnSpPr>
        <p:spPr>
          <a:xfrm rot="5400000" flipH="1" flipV="1">
            <a:off x="5029200" y="4419600"/>
            <a:ext cx="304800" cy="304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562600" y="5638800"/>
            <a:ext cx="846707" cy="369332"/>
          </a:xfrm>
          <a:prstGeom prst="rect">
            <a:avLst/>
          </a:prstGeom>
          <a:noFill/>
        </p:spPr>
        <p:txBody>
          <a:bodyPr wrap="none" rtlCol="0">
            <a:spAutoFit/>
          </a:bodyPr>
          <a:lstStyle/>
          <a:p>
            <a:r>
              <a:rPr lang="en-US" dirty="0" smtClean="0"/>
              <a:t>D </a:t>
            </a:r>
            <a:r>
              <a:rPr lang="en-US" baseline="-25000" dirty="0" smtClean="0"/>
              <a:t>original</a:t>
            </a:r>
            <a:endParaRPr lang="en-US" baseline="-25000" dirty="0"/>
          </a:p>
        </p:txBody>
      </p:sp>
      <p:cxnSp>
        <p:nvCxnSpPr>
          <p:cNvPr id="16" name="Straight Connector 15"/>
          <p:cNvCxnSpPr/>
          <p:nvPr/>
        </p:nvCxnSpPr>
        <p:spPr>
          <a:xfrm>
            <a:off x="3352800" y="4953000"/>
            <a:ext cx="1219200" cy="1066800"/>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4191000" y="5105400"/>
            <a:ext cx="381000" cy="3810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7148396" y="5638800"/>
            <a:ext cx="900759" cy="369332"/>
          </a:xfrm>
          <a:prstGeom prst="rect">
            <a:avLst/>
          </a:prstGeom>
          <a:noFill/>
        </p:spPr>
        <p:txBody>
          <a:bodyPr wrap="none" rtlCol="0">
            <a:spAutoFit/>
          </a:bodyPr>
          <a:lstStyle/>
          <a:p>
            <a:r>
              <a:rPr lang="en-US" dirty="0" smtClean="0"/>
              <a:t>D </a:t>
            </a:r>
            <a:r>
              <a:rPr lang="en-US" baseline="-25000" dirty="0" smtClean="0"/>
              <a:t>increase</a:t>
            </a:r>
            <a:endParaRPr lang="en-US" baseline="-25000" dirty="0"/>
          </a:p>
        </p:txBody>
      </p:sp>
      <p:sp>
        <p:nvSpPr>
          <p:cNvPr id="23" name="TextBox 22"/>
          <p:cNvSpPr txBox="1"/>
          <p:nvPr/>
        </p:nvSpPr>
        <p:spPr>
          <a:xfrm>
            <a:off x="4585641" y="5879068"/>
            <a:ext cx="942437" cy="369332"/>
          </a:xfrm>
          <a:prstGeom prst="rect">
            <a:avLst/>
          </a:prstGeom>
          <a:noFill/>
        </p:spPr>
        <p:txBody>
          <a:bodyPr wrap="none" rtlCol="0">
            <a:spAutoFit/>
          </a:bodyPr>
          <a:lstStyle/>
          <a:p>
            <a:r>
              <a:rPr lang="en-US" dirty="0" smtClean="0"/>
              <a:t>D </a:t>
            </a:r>
            <a:r>
              <a:rPr lang="en-US" baseline="-25000" dirty="0" smtClean="0"/>
              <a:t>decrease</a:t>
            </a:r>
            <a:endParaRPr lang="en-US" baseline="-250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4572000" y="3200400"/>
            <a:ext cx="2590803" cy="243840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Trade-</a:t>
            </a:r>
            <a:r>
              <a:rPr lang="en-US" sz="2800" b="1" dirty="0" smtClean="0"/>
              <a:t>offs </a:t>
            </a:r>
            <a:r>
              <a:rPr lang="en-US" sz="2800" b="1" dirty="0" smtClean="0"/>
              <a:t>That Make the Game</a:t>
            </a:r>
            <a:r>
              <a:rPr lang="en-US" sz="2400" b="1" dirty="0" smtClean="0"/>
              <a:t/>
            </a:r>
            <a:br>
              <a:rPr lang="en-US" sz="2400" b="1" dirty="0" smtClean="0"/>
            </a:br>
            <a:r>
              <a:rPr lang="en-US" sz="2400" b="1" dirty="0" smtClean="0"/>
              <a:t/>
            </a:r>
            <a:br>
              <a:rPr lang="en-US" sz="2400" b="1" dirty="0" smtClean="0"/>
            </a:br>
            <a:r>
              <a:rPr lang="en-US" sz="2400" b="1" u="sng" dirty="0" smtClean="0"/>
              <a:t>Shift in Demand: Football Examples</a:t>
            </a:r>
            <a:endParaRPr lang="en-US" sz="2400" b="1" u="sng" dirty="0"/>
          </a:p>
        </p:txBody>
      </p:sp>
      <p:pic>
        <p:nvPicPr>
          <p:cNvPr id="102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6" name="TextBox 65"/>
          <p:cNvSpPr txBox="1"/>
          <p:nvPr/>
        </p:nvSpPr>
        <p:spPr>
          <a:xfrm>
            <a:off x="304800" y="1600200"/>
            <a:ext cx="8610600" cy="1477328"/>
          </a:xfrm>
          <a:prstGeom prst="rect">
            <a:avLst/>
          </a:prstGeom>
          <a:noFill/>
        </p:spPr>
        <p:txBody>
          <a:bodyPr wrap="square" rtlCol="0">
            <a:spAutoFit/>
          </a:bodyPr>
          <a:lstStyle/>
          <a:p>
            <a:r>
              <a:rPr lang="en-US" dirty="0" smtClean="0"/>
              <a:t>An decrease in NBA Jersey prices would cause some NFL fans to shift to NBA Jerseys, thereby shifting the demand for NFL Jerseys.  An increase in the popularity of NASCAR might reduce demand for NFL products.   The expectation that a favorite player will be injured for all of the following season will reduce the demand for season tickets.  </a:t>
            </a:r>
          </a:p>
          <a:p>
            <a:endParaRPr lang="en-US" dirty="0" smtClean="0"/>
          </a:p>
        </p:txBody>
      </p:sp>
      <p:sp>
        <p:nvSpPr>
          <p:cNvPr id="10" name="Slide Number Placeholder 9"/>
          <p:cNvSpPr>
            <a:spLocks noGrp="1"/>
          </p:cNvSpPr>
          <p:nvPr>
            <p:ph type="sldNum" sz="quarter" idx="12"/>
          </p:nvPr>
        </p:nvSpPr>
        <p:spPr/>
        <p:txBody>
          <a:bodyPr/>
          <a:lstStyle/>
          <a:p>
            <a:fld id="{4B8AAB7B-FE3D-46EA-80F3-4764D95D1EEC}" type="slidenum">
              <a:rPr lang="en-US" smtClean="0"/>
              <a:pPr/>
              <a:t>12</a:t>
            </a:fld>
            <a:endParaRPr lang="en-US"/>
          </a:p>
        </p:txBody>
      </p:sp>
      <p:grpSp>
        <p:nvGrpSpPr>
          <p:cNvPr id="2" name="Group 35"/>
          <p:cNvGrpSpPr/>
          <p:nvPr/>
        </p:nvGrpSpPr>
        <p:grpSpPr>
          <a:xfrm>
            <a:off x="2362201" y="2590800"/>
            <a:ext cx="6464093" cy="4267199"/>
            <a:chOff x="1247001" y="3168350"/>
            <a:chExt cx="5472280" cy="3143933"/>
          </a:xfrm>
        </p:grpSpPr>
        <p:cxnSp>
          <p:nvCxnSpPr>
            <p:cNvPr id="12" name="Straight Connector 11"/>
            <p:cNvCxnSpPr/>
            <p:nvPr/>
          </p:nvCxnSpPr>
          <p:spPr>
            <a:xfrm>
              <a:off x="2279133" y="4178899"/>
              <a:ext cx="1548202" cy="1235118"/>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 name="Elbow Connector 3"/>
            <p:cNvCxnSpPr/>
            <p:nvPr/>
          </p:nvCxnSpPr>
          <p:spPr>
            <a:xfrm>
              <a:off x="1698559" y="3617483"/>
              <a:ext cx="5020722" cy="2280346"/>
            </a:xfrm>
            <a:prstGeom prst="bentConnector3">
              <a:avLst>
                <a:gd name="adj1" fmla="val 24"/>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16200000">
              <a:off x="890257" y="3525094"/>
              <a:ext cx="990487"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15" name="TextBox 14"/>
            <p:cNvSpPr txBox="1"/>
            <p:nvPr/>
          </p:nvSpPr>
          <p:spPr>
            <a:xfrm>
              <a:off x="3569300" y="5980094"/>
              <a:ext cx="2591511"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cxnSp>
        <p:nvCxnSpPr>
          <p:cNvPr id="21" name="Straight Arrow Connector 20"/>
          <p:cNvCxnSpPr/>
          <p:nvPr/>
        </p:nvCxnSpPr>
        <p:spPr>
          <a:xfrm rot="5400000">
            <a:off x="5029200" y="4343400"/>
            <a:ext cx="304800" cy="304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70080"/>
            <a:ext cx="8915400" cy="3416320"/>
          </a:xfrm>
          <a:prstGeom prst="rect">
            <a:avLst/>
          </a:prstGeom>
          <a:noFill/>
        </p:spPr>
        <p:txBody>
          <a:bodyPr wrap="square" rtlCol="0">
            <a:spAutoFit/>
          </a:bodyPr>
          <a:lstStyle/>
          <a:p>
            <a:endParaRPr lang="en-US" dirty="0"/>
          </a:p>
          <a:p>
            <a:r>
              <a:rPr lang="en-US" dirty="0" smtClean="0"/>
              <a:t>Owners sell access to view a football contest.  Over time, this has evolved to be a fully inclusive product covering small, dramatic elements of the player, coaches, and owner’s lives as well history and statistics related to the game.</a:t>
            </a:r>
          </a:p>
          <a:p>
            <a:endParaRPr lang="en-US" dirty="0" smtClean="0"/>
          </a:p>
          <a:p>
            <a:r>
              <a:rPr lang="en-US" dirty="0" smtClean="0"/>
              <a:t>Owners ration scarce supply for </a:t>
            </a:r>
            <a:r>
              <a:rPr lang="en-US" dirty="0" smtClean="0"/>
              <a:t>in-person </a:t>
            </a:r>
            <a:r>
              <a:rPr lang="en-US" dirty="0" smtClean="0"/>
              <a:t>viewing by charging for seats in the stadium.  </a:t>
            </a:r>
          </a:p>
          <a:p>
            <a:endParaRPr lang="en-US" dirty="0" smtClean="0"/>
          </a:p>
          <a:p>
            <a:r>
              <a:rPr lang="en-US" dirty="0" smtClean="0"/>
              <a:t>Owners ration access to television viewing by selling some broadcast rights to the highest bidder.   The broadcast company with rights then sells advertising opportunities.</a:t>
            </a:r>
          </a:p>
          <a:p>
            <a:endParaRPr lang="en-US" dirty="0" smtClean="0"/>
          </a:p>
          <a:p>
            <a:r>
              <a:rPr lang="en-US" dirty="0" smtClean="0"/>
              <a:t>Owners make online and cable television viewing available by selling scarce advertising opportunities on cable and web-based venues.</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What do the owners supply?</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Slide Number Placeholder 5"/>
          <p:cNvSpPr>
            <a:spLocks noGrp="1"/>
          </p:cNvSpPr>
          <p:nvPr>
            <p:ph type="sldNum" sz="quarter" idx="12"/>
          </p:nvPr>
        </p:nvSpPr>
        <p:spPr/>
        <p:txBody>
          <a:bodyPr/>
          <a:lstStyle/>
          <a:p>
            <a:fld id="{4B8AAB7B-FE3D-46EA-80F3-4764D95D1EEC}" type="slidenum">
              <a:rPr lang="en-US" smtClean="0"/>
              <a:pPr/>
              <a:t>2</a:t>
            </a:fld>
            <a:endParaRPr lang="en-US"/>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70080"/>
            <a:ext cx="8915400" cy="1754326"/>
          </a:xfrm>
          <a:prstGeom prst="rect">
            <a:avLst/>
          </a:prstGeom>
          <a:noFill/>
        </p:spPr>
        <p:txBody>
          <a:bodyPr wrap="square" rtlCol="0">
            <a:spAutoFit/>
          </a:bodyPr>
          <a:lstStyle/>
          <a:p>
            <a:endParaRPr lang="en-US" dirty="0"/>
          </a:p>
          <a:p>
            <a:r>
              <a:rPr lang="en-US" dirty="0" smtClean="0"/>
              <a:t>Some spectators demand a live event to enjoy or utilize for entertainment purposes.</a:t>
            </a:r>
          </a:p>
          <a:p>
            <a:endParaRPr lang="en-US" dirty="0" smtClean="0"/>
          </a:p>
          <a:p>
            <a:r>
              <a:rPr lang="en-US" dirty="0" smtClean="0"/>
              <a:t>Some networks demand broadcast television rights to sell commercial time.</a:t>
            </a:r>
          </a:p>
          <a:p>
            <a:endParaRPr lang="en-US" dirty="0" smtClean="0"/>
          </a:p>
          <a:p>
            <a:r>
              <a:rPr lang="en-US" dirty="0" smtClean="0"/>
              <a:t>Some merchandisers demand cable or online commercial time to increase their product sales. </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What do the buyers demand?</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Slide Number Placeholder 5"/>
          <p:cNvSpPr>
            <a:spLocks noGrp="1"/>
          </p:cNvSpPr>
          <p:nvPr>
            <p:ph type="sldNum" sz="quarter" idx="12"/>
          </p:nvPr>
        </p:nvSpPr>
        <p:spPr/>
        <p:txBody>
          <a:bodyPr/>
          <a:lstStyle/>
          <a:p>
            <a:fld id="{4B8AAB7B-FE3D-46EA-80F3-4764D95D1EEC}" type="slidenum">
              <a:rPr lang="en-US" smtClean="0"/>
              <a:pPr/>
              <a:t>3</a:t>
            </a:fld>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70080"/>
            <a:ext cx="8915400" cy="4524315"/>
          </a:xfrm>
          <a:prstGeom prst="rect">
            <a:avLst/>
          </a:prstGeom>
          <a:noFill/>
        </p:spPr>
        <p:txBody>
          <a:bodyPr wrap="square" rtlCol="0">
            <a:spAutoFit/>
          </a:bodyPr>
          <a:lstStyle/>
          <a:p>
            <a:endParaRPr lang="en-US" dirty="0"/>
          </a:p>
          <a:p>
            <a:r>
              <a:rPr lang="en-US" dirty="0" smtClean="0"/>
              <a:t>Athletes are the key labor resource for professional football.</a:t>
            </a:r>
          </a:p>
          <a:p>
            <a:endParaRPr lang="en-US" dirty="0" smtClean="0"/>
          </a:p>
          <a:p>
            <a:r>
              <a:rPr lang="en-US" dirty="0" smtClean="0"/>
              <a:t>Athletes seek a financial payoff for 1 - 12 years of unpaid training and practice time.</a:t>
            </a:r>
          </a:p>
          <a:p>
            <a:endParaRPr lang="en-US" dirty="0" smtClean="0"/>
          </a:p>
          <a:p>
            <a:r>
              <a:rPr lang="en-US" dirty="0" smtClean="0"/>
              <a:t>Athletes seek high wages to justify the physical difficulty and long-term injury risk of playing football. </a:t>
            </a:r>
          </a:p>
          <a:p>
            <a:endParaRPr lang="en-US" dirty="0" smtClean="0"/>
          </a:p>
          <a:p>
            <a:r>
              <a:rPr lang="en-US" dirty="0" smtClean="0"/>
              <a:t>Athletes seek long-term retirement care due to the hazardous nature of the game.    </a:t>
            </a:r>
          </a:p>
          <a:p>
            <a:endParaRPr lang="en-US" dirty="0" smtClean="0"/>
          </a:p>
          <a:p>
            <a:r>
              <a:rPr lang="en-US" dirty="0" smtClean="0"/>
              <a:t>Some athletes respond to non-financial incentives such as billboards and other advertising with their image.  </a:t>
            </a:r>
          </a:p>
          <a:p>
            <a:endParaRPr lang="en-US" dirty="0" smtClean="0"/>
          </a:p>
          <a:p>
            <a:r>
              <a:rPr lang="en-US" dirty="0" smtClean="0"/>
              <a:t>Athletes supply the essential input to the owner’s entertainment product and these </a:t>
            </a:r>
            <a:r>
              <a:rPr lang="en-US" dirty="0" smtClean="0"/>
              <a:t>lead them </a:t>
            </a:r>
            <a:r>
              <a:rPr lang="en-US" dirty="0" smtClean="0"/>
              <a:t>to work cooperatively through a union to increase their negotiating power.  </a:t>
            </a:r>
          </a:p>
          <a:p>
            <a:r>
              <a:rPr lang="en-US" dirty="0" smtClean="0"/>
              <a:t> </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What does athlete supply?</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Slide Number Placeholder 5"/>
          <p:cNvSpPr>
            <a:spLocks noGrp="1"/>
          </p:cNvSpPr>
          <p:nvPr>
            <p:ph type="sldNum" sz="quarter" idx="12"/>
          </p:nvPr>
        </p:nvSpPr>
        <p:spPr/>
        <p:txBody>
          <a:bodyPr/>
          <a:lstStyle/>
          <a:p>
            <a:fld id="{4B8AAB7B-FE3D-46EA-80F3-4764D95D1EEC}" type="slidenum">
              <a:rPr lang="en-US" smtClean="0"/>
              <a:pPr/>
              <a:t>4</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70080"/>
            <a:ext cx="8915400" cy="4247317"/>
          </a:xfrm>
          <a:prstGeom prst="rect">
            <a:avLst/>
          </a:prstGeom>
          <a:noFill/>
        </p:spPr>
        <p:txBody>
          <a:bodyPr wrap="square" rtlCol="0">
            <a:spAutoFit/>
          </a:bodyPr>
          <a:lstStyle/>
          <a:p>
            <a:endParaRPr lang="en-US" dirty="0"/>
          </a:p>
          <a:p>
            <a:r>
              <a:rPr lang="en-US" dirty="0" smtClean="0"/>
              <a:t>Owners seek to purchase labor services from athletes.  </a:t>
            </a:r>
          </a:p>
          <a:p>
            <a:endParaRPr lang="en-US" dirty="0" smtClean="0"/>
          </a:p>
          <a:p>
            <a:r>
              <a:rPr lang="en-US" dirty="0" smtClean="0"/>
              <a:t>Owner’s labor demand includes:</a:t>
            </a:r>
          </a:p>
          <a:p>
            <a:endParaRPr lang="en-US" dirty="0" smtClean="0"/>
          </a:p>
          <a:p>
            <a:r>
              <a:rPr lang="en-US" dirty="0" smtClean="0"/>
              <a:t>	Stars to market</a:t>
            </a:r>
          </a:p>
          <a:p>
            <a:r>
              <a:rPr lang="en-US" dirty="0" smtClean="0"/>
              <a:t>	Good players to enhance competitiveness</a:t>
            </a:r>
          </a:p>
          <a:p>
            <a:r>
              <a:rPr lang="en-US" dirty="0" smtClean="0"/>
              <a:t>	Filler players to practice against or provide injury replacements</a:t>
            </a:r>
          </a:p>
          <a:p>
            <a:endParaRPr lang="en-US" dirty="0" smtClean="0"/>
          </a:p>
          <a:p>
            <a:r>
              <a:rPr lang="en-US" dirty="0" smtClean="0"/>
              <a:t>Owners perceive value based </a:t>
            </a:r>
            <a:r>
              <a:rPr lang="en-US" dirty="0" smtClean="0"/>
              <a:t>on </a:t>
            </a:r>
            <a:r>
              <a:rPr lang="en-US" dirty="0" smtClean="0"/>
              <a:t>number of plays on the field, number of plays with direct impact on the result of the play, win shares over replacement value, and popularity with the fan base.  </a:t>
            </a:r>
          </a:p>
          <a:p>
            <a:endParaRPr lang="en-US" dirty="0" smtClean="0"/>
          </a:p>
          <a:p>
            <a:r>
              <a:rPr lang="en-US" dirty="0" smtClean="0"/>
              <a:t>Owners compensate athletes with upfront signing bonuses, regular pay, deferred pay, performance bonuses, training opportunities, and promotions.  </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What does the owner demand?</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Slide Number Placeholder 5"/>
          <p:cNvSpPr>
            <a:spLocks noGrp="1"/>
          </p:cNvSpPr>
          <p:nvPr>
            <p:ph type="sldNum" sz="quarter" idx="12"/>
          </p:nvPr>
        </p:nvSpPr>
        <p:spPr/>
        <p:txBody>
          <a:bodyPr/>
          <a:lstStyle/>
          <a:p>
            <a:fld id="{4B8AAB7B-FE3D-46EA-80F3-4764D95D1EEC}" type="slidenum">
              <a:rPr lang="en-US" smtClean="0"/>
              <a:pPr/>
              <a:t>5</a:t>
            </a:fld>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1447800"/>
            <a:ext cx="8915400" cy="3139321"/>
          </a:xfrm>
          <a:prstGeom prst="rect">
            <a:avLst/>
          </a:prstGeom>
          <a:noFill/>
        </p:spPr>
        <p:txBody>
          <a:bodyPr wrap="square" rtlCol="0">
            <a:spAutoFit/>
          </a:bodyPr>
          <a:lstStyle/>
          <a:p>
            <a:endParaRPr lang="en-US" dirty="0"/>
          </a:p>
          <a:p>
            <a:r>
              <a:rPr lang="en-US" sz="2000" dirty="0" smtClean="0"/>
              <a:t>Football-related </a:t>
            </a:r>
            <a:r>
              <a:rPr lang="en-US" sz="2000" dirty="0" smtClean="0"/>
              <a:t>products follow the same law of demand as all other goods.</a:t>
            </a:r>
          </a:p>
          <a:p>
            <a:endParaRPr lang="en-US" sz="2000" dirty="0" smtClean="0"/>
          </a:p>
          <a:p>
            <a:r>
              <a:rPr lang="en-US" sz="2000" dirty="0" smtClean="0"/>
              <a:t>Law of Demand:</a:t>
            </a:r>
          </a:p>
          <a:p>
            <a:endParaRPr lang="en-US" sz="2000" dirty="0" smtClean="0"/>
          </a:p>
          <a:p>
            <a:r>
              <a:rPr lang="en-US" sz="2000" dirty="0" smtClean="0"/>
              <a:t>As the price of a good rises, the quantity demanded for the good falls, and as the price falls, quantity demanded rises, all other things being equal (ceteris paribus).</a:t>
            </a:r>
          </a:p>
          <a:p>
            <a:endParaRPr lang="en-US" sz="2000" dirty="0" smtClean="0"/>
          </a:p>
          <a:p>
            <a:r>
              <a:rPr lang="en-US" sz="2000" dirty="0" smtClean="0"/>
              <a:t>	Lower costs goods are used as substitutes</a:t>
            </a:r>
          </a:p>
          <a:p>
            <a:r>
              <a:rPr lang="en-US" sz="2000" dirty="0" smtClean="0"/>
              <a:t>	Marginal Utility declines as the amount of the good increases</a:t>
            </a:r>
          </a:p>
        </p:txBody>
      </p:sp>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r>
              <a:rPr lang="en-US" sz="2400" b="1" dirty="0" smtClean="0"/>
              <a:t/>
            </a:r>
            <a:br>
              <a:rPr lang="en-US" sz="2400" b="1" dirty="0" smtClean="0"/>
            </a:br>
            <a:r>
              <a:rPr lang="en-US" sz="2400" b="1" dirty="0" smtClean="0"/>
              <a:t/>
            </a:r>
            <a:br>
              <a:rPr lang="en-US" sz="2400" b="1" dirty="0" smtClean="0"/>
            </a:br>
            <a:r>
              <a:rPr lang="en-US" sz="2800" b="1" u="sng" dirty="0" smtClean="0"/>
              <a:t>The Law of Demand</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 name="Rectangle 5"/>
          <p:cNvSpPr/>
          <p:nvPr/>
        </p:nvSpPr>
        <p:spPr>
          <a:xfrm>
            <a:off x="0" y="4486870"/>
            <a:ext cx="9144000"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7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   Q       and     P   Q   </a:t>
            </a:r>
            <a:endPar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0" name="Up Arrow 9"/>
          <p:cNvSpPr/>
          <p:nvPr/>
        </p:nvSpPr>
        <p:spPr>
          <a:xfrm>
            <a:off x="1447800" y="4876800"/>
            <a:ext cx="381000" cy="533400"/>
          </a:xfrm>
          <a:prstGeom prst="upArrow">
            <a:avLst/>
          </a:prstGeom>
          <a:solidFill>
            <a:srgbClr val="C00000"/>
          </a:solidFill>
          <a:ln>
            <a:solidFill>
              <a:srgbClr val="FF0000"/>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p:cNvSpPr/>
          <p:nvPr/>
        </p:nvSpPr>
        <p:spPr>
          <a:xfrm>
            <a:off x="8382000" y="4876800"/>
            <a:ext cx="381000" cy="533400"/>
          </a:xfrm>
          <a:prstGeom prst="upArrow">
            <a:avLst/>
          </a:prstGeom>
          <a:solidFill>
            <a:srgbClr val="C00000"/>
          </a:solidFill>
          <a:ln>
            <a:solidFill>
              <a:srgbClr val="FF0000"/>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flipV="1">
            <a:off x="2743200" y="4876800"/>
            <a:ext cx="457200" cy="533400"/>
          </a:xfrm>
          <a:prstGeom prst="upArrow">
            <a:avLst/>
          </a:prstGeom>
          <a:solidFill>
            <a:srgbClr val="C00000"/>
          </a:solidFill>
          <a:ln>
            <a:solidFill>
              <a:srgbClr val="FF0000"/>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flipV="1">
            <a:off x="7086600" y="4876800"/>
            <a:ext cx="457200" cy="533400"/>
          </a:xfrm>
          <a:prstGeom prst="upArrow">
            <a:avLst/>
          </a:prstGeom>
          <a:solidFill>
            <a:srgbClr val="C00000"/>
          </a:solidFill>
          <a:ln>
            <a:solidFill>
              <a:srgbClr val="FF0000"/>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81000" y="6324600"/>
            <a:ext cx="3214341" cy="261610"/>
          </a:xfrm>
          <a:prstGeom prst="rect">
            <a:avLst/>
          </a:prstGeom>
          <a:noFill/>
        </p:spPr>
        <p:txBody>
          <a:bodyPr wrap="none" rtlCol="0">
            <a:spAutoFit/>
          </a:bodyPr>
          <a:lstStyle/>
          <a:p>
            <a:r>
              <a:rPr lang="en-US" sz="1100" dirty="0" smtClean="0"/>
              <a:t>Definition from Arnold, Microeconomics, 10</a:t>
            </a:r>
            <a:r>
              <a:rPr lang="en-US" sz="1100" baseline="30000" dirty="0" smtClean="0"/>
              <a:t>th</a:t>
            </a:r>
            <a:r>
              <a:rPr lang="en-US" sz="1100" dirty="0" smtClean="0"/>
              <a:t> Edition</a:t>
            </a:r>
            <a:endParaRPr lang="en-US" sz="1100" dirty="0"/>
          </a:p>
        </p:txBody>
      </p:sp>
      <p:sp>
        <p:nvSpPr>
          <p:cNvPr id="15" name="Slide Number Placeholder 14"/>
          <p:cNvSpPr>
            <a:spLocks noGrp="1"/>
          </p:cNvSpPr>
          <p:nvPr>
            <p:ph type="sldNum" sz="quarter" idx="12"/>
          </p:nvPr>
        </p:nvSpPr>
        <p:spPr/>
        <p:txBody>
          <a:bodyPr/>
          <a:lstStyle/>
          <a:p>
            <a:fld id="{4B8AAB7B-FE3D-46EA-80F3-4764D95D1EEC}" type="slidenum">
              <a:rPr lang="en-US" smtClean="0"/>
              <a:pPr/>
              <a:t>6</a:t>
            </a:fld>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Market for the Game</a:t>
            </a:r>
            <a:br>
              <a:rPr lang="en-US" sz="2800" b="1" dirty="0" smtClean="0"/>
            </a:br>
            <a:r>
              <a:rPr lang="en-US" sz="2400" b="1" dirty="0" smtClean="0"/>
              <a:t/>
            </a:r>
            <a:br>
              <a:rPr lang="en-US" sz="2400" b="1" dirty="0" smtClean="0"/>
            </a:br>
            <a:r>
              <a:rPr lang="en-US" sz="2400" b="1" u="sng" dirty="0" smtClean="0"/>
              <a:t>The Market Demand Schedule</a:t>
            </a:r>
            <a:r>
              <a:rPr lang="en-US" sz="2800" b="1" u="sng" dirty="0" smtClean="0"/>
              <a:t> </a:t>
            </a:r>
            <a:endParaRPr lang="en-US" sz="2800" b="1" u="sng" dirty="0"/>
          </a:p>
        </p:txBody>
      </p:sp>
      <p:pic>
        <p:nvPicPr>
          <p:cNvPr id="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10" name="TextBox 9"/>
          <p:cNvSpPr txBox="1"/>
          <p:nvPr/>
        </p:nvSpPr>
        <p:spPr>
          <a:xfrm>
            <a:off x="0" y="1611868"/>
            <a:ext cx="9144000" cy="369332"/>
          </a:xfrm>
          <a:prstGeom prst="rect">
            <a:avLst/>
          </a:prstGeom>
          <a:noFill/>
        </p:spPr>
        <p:txBody>
          <a:bodyPr wrap="square" rtlCol="0">
            <a:spAutoFit/>
          </a:bodyPr>
          <a:lstStyle/>
          <a:p>
            <a:pPr algn="ctr"/>
            <a:r>
              <a:rPr lang="en-US" dirty="0" smtClean="0"/>
              <a:t>NFL Jerseys  Quantity Demanded</a:t>
            </a:r>
            <a:endParaRPr lang="en-US" dirty="0"/>
          </a:p>
        </p:txBody>
      </p:sp>
      <p:graphicFrame>
        <p:nvGraphicFramePr>
          <p:cNvPr id="12" name="Table 11"/>
          <p:cNvGraphicFramePr>
            <a:graphicFrameLocks noGrp="1"/>
          </p:cNvGraphicFramePr>
          <p:nvPr/>
        </p:nvGraphicFramePr>
        <p:xfrm>
          <a:off x="1524000" y="2057400"/>
          <a:ext cx="6096000" cy="259588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pPr algn="ctr"/>
                      <a:r>
                        <a:rPr lang="en-US" dirty="0" smtClean="0"/>
                        <a:t>Price</a:t>
                      </a:r>
                      <a:endParaRPr lang="en-US" dirty="0"/>
                    </a:p>
                  </a:txBody>
                  <a:tcPr/>
                </a:tc>
                <a:tc>
                  <a:txBody>
                    <a:bodyPr/>
                    <a:lstStyle/>
                    <a:p>
                      <a:pPr algn="ctr"/>
                      <a:r>
                        <a:rPr lang="en-US" dirty="0" smtClean="0"/>
                        <a:t>Fan #1</a:t>
                      </a:r>
                      <a:endParaRPr lang="en-US" dirty="0"/>
                    </a:p>
                  </a:txBody>
                  <a:tcPr/>
                </a:tc>
                <a:tc>
                  <a:txBody>
                    <a:bodyPr/>
                    <a:lstStyle/>
                    <a:p>
                      <a:pPr algn="ctr"/>
                      <a:r>
                        <a:rPr lang="en-US" dirty="0" smtClean="0"/>
                        <a:t>Fan #2</a:t>
                      </a:r>
                      <a:endParaRPr lang="en-US" dirty="0"/>
                    </a:p>
                  </a:txBody>
                  <a:tcPr/>
                </a:tc>
                <a:tc>
                  <a:txBody>
                    <a:bodyPr/>
                    <a:lstStyle/>
                    <a:p>
                      <a:pPr algn="ctr"/>
                      <a:r>
                        <a:rPr lang="en-US" dirty="0" smtClean="0"/>
                        <a:t>Other Fans</a:t>
                      </a:r>
                      <a:endParaRPr lang="en-US" dirty="0"/>
                    </a:p>
                  </a:txBody>
                  <a:tcPr/>
                </a:tc>
                <a:tc>
                  <a:txBody>
                    <a:bodyPr/>
                    <a:lstStyle/>
                    <a:p>
                      <a:pPr algn="ctr"/>
                      <a:r>
                        <a:rPr lang="en-US" dirty="0" smtClean="0"/>
                        <a:t>All Fans</a:t>
                      </a:r>
                      <a:endParaRPr lang="en-US" dirty="0"/>
                    </a:p>
                  </a:txBody>
                  <a:tcPr/>
                </a:tc>
              </a:tr>
              <a:tr h="370840">
                <a:tc>
                  <a:txBody>
                    <a:bodyPr/>
                    <a:lstStyle/>
                    <a:p>
                      <a:pPr algn="ctr"/>
                      <a:r>
                        <a:rPr lang="en-US" dirty="0" smtClean="0"/>
                        <a:t>S140</a:t>
                      </a:r>
                      <a:endParaRPr lang="en-US" dirty="0"/>
                    </a:p>
                  </a:txBody>
                  <a:tcPr/>
                </a:tc>
                <a:tc>
                  <a:txBody>
                    <a:bodyPr/>
                    <a:lstStyle/>
                    <a:p>
                      <a:pPr algn="ctr"/>
                      <a:r>
                        <a:rPr lang="en-US" dirty="0" smtClean="0"/>
                        <a:t>5</a:t>
                      </a:r>
                      <a:endParaRPr lang="en-US" dirty="0"/>
                    </a:p>
                  </a:txBody>
                  <a:tcPr/>
                </a:tc>
                <a:tc>
                  <a:txBody>
                    <a:bodyPr/>
                    <a:lstStyle/>
                    <a:p>
                      <a:pPr algn="ctr"/>
                      <a:r>
                        <a:rPr lang="en-US" dirty="0" smtClean="0"/>
                        <a:t>0</a:t>
                      </a:r>
                      <a:endParaRPr lang="en-US" dirty="0"/>
                    </a:p>
                  </a:txBody>
                  <a:tcPr/>
                </a:tc>
                <a:tc>
                  <a:txBody>
                    <a:bodyPr/>
                    <a:lstStyle/>
                    <a:p>
                      <a:pPr algn="ctr"/>
                      <a:r>
                        <a:rPr lang="en-US" dirty="0" smtClean="0"/>
                        <a:t>1,000</a:t>
                      </a:r>
                      <a:endParaRPr lang="en-US" dirty="0"/>
                    </a:p>
                  </a:txBody>
                  <a:tcPr/>
                </a:tc>
                <a:tc>
                  <a:txBody>
                    <a:bodyPr/>
                    <a:lstStyle/>
                    <a:p>
                      <a:pPr algn="ctr"/>
                      <a:r>
                        <a:rPr lang="en-US" dirty="0" smtClean="0"/>
                        <a:t>1,005</a:t>
                      </a:r>
                      <a:endParaRPr lang="en-US" dirty="0"/>
                    </a:p>
                  </a:txBody>
                  <a:tcPr/>
                </a:tc>
              </a:tr>
              <a:tr h="370840">
                <a:tc>
                  <a:txBody>
                    <a:bodyPr/>
                    <a:lstStyle/>
                    <a:p>
                      <a:pPr algn="ctr"/>
                      <a:r>
                        <a:rPr lang="en-US" dirty="0" smtClean="0"/>
                        <a:t>$120</a:t>
                      </a:r>
                      <a:endParaRPr lang="en-US" dirty="0"/>
                    </a:p>
                  </a:txBody>
                  <a:tcPr/>
                </a:tc>
                <a:tc>
                  <a:txBody>
                    <a:bodyPr/>
                    <a:lstStyle/>
                    <a:p>
                      <a:pPr algn="ctr"/>
                      <a:r>
                        <a:rPr lang="en-US" dirty="0" smtClean="0"/>
                        <a:t>10</a:t>
                      </a:r>
                      <a:endParaRPr lang="en-US" dirty="0"/>
                    </a:p>
                  </a:txBody>
                  <a:tcPr/>
                </a:tc>
                <a:tc>
                  <a:txBody>
                    <a:bodyPr/>
                    <a:lstStyle/>
                    <a:p>
                      <a:pPr algn="ctr"/>
                      <a:r>
                        <a:rPr lang="en-US" dirty="0" smtClean="0"/>
                        <a:t>0</a:t>
                      </a:r>
                      <a:endParaRPr lang="en-US" dirty="0"/>
                    </a:p>
                  </a:txBody>
                  <a:tcPr/>
                </a:tc>
                <a:tc>
                  <a:txBody>
                    <a:bodyPr/>
                    <a:lstStyle/>
                    <a:p>
                      <a:pPr algn="ctr"/>
                      <a:r>
                        <a:rPr lang="en-US" dirty="0" smtClean="0"/>
                        <a:t>25,000</a:t>
                      </a:r>
                      <a:endParaRPr lang="en-US" dirty="0"/>
                    </a:p>
                  </a:txBody>
                  <a:tcPr/>
                </a:tc>
                <a:tc>
                  <a:txBody>
                    <a:bodyPr/>
                    <a:lstStyle/>
                    <a:p>
                      <a:pPr algn="ctr"/>
                      <a:r>
                        <a:rPr lang="en-US" dirty="0" smtClean="0"/>
                        <a:t>25,010</a:t>
                      </a:r>
                      <a:endParaRPr lang="en-US" dirty="0"/>
                    </a:p>
                  </a:txBody>
                  <a:tcPr/>
                </a:tc>
              </a:tr>
              <a:tr h="370840">
                <a:tc>
                  <a:txBody>
                    <a:bodyPr/>
                    <a:lstStyle/>
                    <a:p>
                      <a:pPr algn="ctr"/>
                      <a:r>
                        <a:rPr lang="en-US" dirty="0" smtClean="0"/>
                        <a:t>$100</a:t>
                      </a:r>
                      <a:endParaRPr lang="en-US" dirty="0"/>
                    </a:p>
                  </a:txBody>
                  <a:tcPr/>
                </a:tc>
                <a:tc>
                  <a:txBody>
                    <a:bodyPr/>
                    <a:lstStyle/>
                    <a:p>
                      <a:pPr algn="ctr"/>
                      <a:r>
                        <a:rPr lang="en-US" dirty="0" smtClean="0"/>
                        <a:t>15</a:t>
                      </a:r>
                      <a:endParaRPr lang="en-US" dirty="0"/>
                    </a:p>
                  </a:txBody>
                  <a:tcPr/>
                </a:tc>
                <a:tc>
                  <a:txBody>
                    <a:bodyPr/>
                    <a:lstStyle/>
                    <a:p>
                      <a:pPr algn="ctr"/>
                      <a:r>
                        <a:rPr lang="en-US" dirty="0" smtClean="0"/>
                        <a:t>0</a:t>
                      </a:r>
                      <a:endParaRPr lang="en-US" dirty="0"/>
                    </a:p>
                  </a:txBody>
                  <a:tcPr/>
                </a:tc>
                <a:tc>
                  <a:txBody>
                    <a:bodyPr/>
                    <a:lstStyle/>
                    <a:p>
                      <a:pPr algn="ctr"/>
                      <a:r>
                        <a:rPr lang="en-US" dirty="0" smtClean="0"/>
                        <a:t>100,000</a:t>
                      </a:r>
                      <a:endParaRPr lang="en-US" dirty="0"/>
                    </a:p>
                  </a:txBody>
                  <a:tcPr/>
                </a:tc>
                <a:tc>
                  <a:txBody>
                    <a:bodyPr/>
                    <a:lstStyle/>
                    <a:p>
                      <a:pPr algn="ctr"/>
                      <a:r>
                        <a:rPr lang="en-US" dirty="0" smtClean="0"/>
                        <a:t>100,015</a:t>
                      </a:r>
                      <a:endParaRPr lang="en-US" dirty="0"/>
                    </a:p>
                  </a:txBody>
                  <a:tcPr/>
                </a:tc>
              </a:tr>
              <a:tr h="370840">
                <a:tc>
                  <a:txBody>
                    <a:bodyPr/>
                    <a:lstStyle/>
                    <a:p>
                      <a:pPr algn="ctr"/>
                      <a:r>
                        <a:rPr lang="en-US" dirty="0" smtClean="0"/>
                        <a:t>$80</a:t>
                      </a:r>
                      <a:endParaRPr lang="en-US" dirty="0"/>
                    </a:p>
                  </a:txBody>
                  <a:tcPr/>
                </a:tc>
                <a:tc>
                  <a:txBody>
                    <a:bodyPr/>
                    <a:lstStyle/>
                    <a:p>
                      <a:pPr algn="ctr"/>
                      <a:r>
                        <a:rPr lang="en-US" dirty="0" smtClean="0"/>
                        <a:t>20</a:t>
                      </a:r>
                      <a:endParaRPr lang="en-US" dirty="0"/>
                    </a:p>
                  </a:txBody>
                  <a:tcPr/>
                </a:tc>
                <a:tc>
                  <a:txBody>
                    <a:bodyPr/>
                    <a:lstStyle/>
                    <a:p>
                      <a:pPr algn="ctr"/>
                      <a:r>
                        <a:rPr lang="en-US" dirty="0" smtClean="0"/>
                        <a:t>1</a:t>
                      </a:r>
                      <a:endParaRPr lang="en-US" dirty="0"/>
                    </a:p>
                  </a:txBody>
                  <a:tcPr/>
                </a:tc>
                <a:tc>
                  <a:txBody>
                    <a:bodyPr/>
                    <a:lstStyle/>
                    <a:p>
                      <a:pPr algn="ctr"/>
                      <a:r>
                        <a:rPr lang="en-US" dirty="0" smtClean="0"/>
                        <a:t>225,000</a:t>
                      </a:r>
                      <a:endParaRPr lang="en-US" dirty="0"/>
                    </a:p>
                  </a:txBody>
                  <a:tcPr/>
                </a:tc>
                <a:tc>
                  <a:txBody>
                    <a:bodyPr/>
                    <a:lstStyle/>
                    <a:p>
                      <a:pPr algn="ctr"/>
                      <a:r>
                        <a:rPr lang="en-US" dirty="0" smtClean="0"/>
                        <a:t>225,021</a:t>
                      </a:r>
                      <a:endParaRPr lang="en-US" dirty="0"/>
                    </a:p>
                  </a:txBody>
                  <a:tcPr/>
                </a:tc>
              </a:tr>
              <a:tr h="370840">
                <a:tc>
                  <a:txBody>
                    <a:bodyPr/>
                    <a:lstStyle/>
                    <a:p>
                      <a:pPr algn="ctr"/>
                      <a:r>
                        <a:rPr lang="en-US" dirty="0" smtClean="0"/>
                        <a:t>$60</a:t>
                      </a:r>
                      <a:endParaRPr lang="en-US" dirty="0"/>
                    </a:p>
                  </a:txBody>
                  <a:tcPr/>
                </a:tc>
                <a:tc>
                  <a:txBody>
                    <a:bodyPr/>
                    <a:lstStyle/>
                    <a:p>
                      <a:pPr algn="ctr"/>
                      <a:r>
                        <a:rPr lang="en-US" dirty="0" smtClean="0"/>
                        <a:t>25</a:t>
                      </a:r>
                      <a:endParaRPr lang="en-US" dirty="0"/>
                    </a:p>
                  </a:txBody>
                  <a:tcPr/>
                </a:tc>
                <a:tc>
                  <a:txBody>
                    <a:bodyPr/>
                    <a:lstStyle/>
                    <a:p>
                      <a:pPr algn="ctr"/>
                      <a:r>
                        <a:rPr lang="en-US" dirty="0" smtClean="0"/>
                        <a:t>3</a:t>
                      </a:r>
                      <a:endParaRPr lang="en-US" dirty="0"/>
                    </a:p>
                  </a:txBody>
                  <a:tcPr/>
                </a:tc>
                <a:tc>
                  <a:txBody>
                    <a:bodyPr/>
                    <a:lstStyle/>
                    <a:p>
                      <a:pPr algn="ctr"/>
                      <a:r>
                        <a:rPr lang="en-US" dirty="0" smtClean="0"/>
                        <a:t>350,000</a:t>
                      </a:r>
                      <a:endParaRPr lang="en-US" dirty="0"/>
                    </a:p>
                  </a:txBody>
                  <a:tcPr/>
                </a:tc>
                <a:tc>
                  <a:txBody>
                    <a:bodyPr/>
                    <a:lstStyle/>
                    <a:p>
                      <a:pPr algn="ctr"/>
                      <a:r>
                        <a:rPr lang="en-US" dirty="0" smtClean="0"/>
                        <a:t>350,028</a:t>
                      </a:r>
                      <a:endParaRPr lang="en-US" dirty="0"/>
                    </a:p>
                  </a:txBody>
                  <a:tcPr/>
                </a:tc>
              </a:tr>
              <a:tr h="370840">
                <a:tc>
                  <a:txBody>
                    <a:bodyPr/>
                    <a:lstStyle/>
                    <a:p>
                      <a:pPr algn="ctr"/>
                      <a:r>
                        <a:rPr lang="en-US" dirty="0" smtClean="0"/>
                        <a:t>$40</a:t>
                      </a:r>
                      <a:endParaRPr lang="en-US" dirty="0"/>
                    </a:p>
                  </a:txBody>
                  <a:tcPr/>
                </a:tc>
                <a:tc>
                  <a:txBody>
                    <a:bodyPr/>
                    <a:lstStyle/>
                    <a:p>
                      <a:pPr algn="ctr"/>
                      <a:r>
                        <a:rPr lang="en-US" dirty="0" smtClean="0"/>
                        <a:t>30</a:t>
                      </a:r>
                      <a:endParaRPr lang="en-US" dirty="0"/>
                    </a:p>
                  </a:txBody>
                  <a:tcPr/>
                </a:tc>
                <a:tc>
                  <a:txBody>
                    <a:bodyPr/>
                    <a:lstStyle/>
                    <a:p>
                      <a:pPr algn="ctr"/>
                      <a:r>
                        <a:rPr lang="en-US" dirty="0" smtClean="0"/>
                        <a:t>4</a:t>
                      </a:r>
                      <a:endParaRPr lang="en-US" dirty="0"/>
                    </a:p>
                  </a:txBody>
                  <a:tcPr/>
                </a:tc>
                <a:tc>
                  <a:txBody>
                    <a:bodyPr/>
                    <a:lstStyle/>
                    <a:p>
                      <a:pPr algn="ctr"/>
                      <a:r>
                        <a:rPr lang="en-US" dirty="0" smtClean="0"/>
                        <a:t>675,000</a:t>
                      </a:r>
                      <a:endParaRPr lang="en-US" dirty="0"/>
                    </a:p>
                  </a:txBody>
                  <a:tcPr/>
                </a:tc>
                <a:tc>
                  <a:txBody>
                    <a:bodyPr/>
                    <a:lstStyle/>
                    <a:p>
                      <a:pPr algn="ctr"/>
                      <a:r>
                        <a:rPr lang="en-US" dirty="0" smtClean="0"/>
                        <a:t>675,034</a:t>
                      </a:r>
                      <a:endParaRPr lang="en-US" dirty="0"/>
                    </a:p>
                  </a:txBody>
                  <a:tcPr/>
                </a:tc>
              </a:tr>
            </a:tbl>
          </a:graphicData>
        </a:graphic>
      </p:graphicFrame>
      <p:sp>
        <p:nvSpPr>
          <p:cNvPr id="6" name="Slide Number Placeholder 5"/>
          <p:cNvSpPr>
            <a:spLocks noGrp="1"/>
          </p:cNvSpPr>
          <p:nvPr>
            <p:ph type="sldNum" sz="quarter" idx="12"/>
          </p:nvPr>
        </p:nvSpPr>
        <p:spPr/>
        <p:txBody>
          <a:bodyPr/>
          <a:lstStyle/>
          <a:p>
            <a:fld id="{4B8AAB7B-FE3D-46EA-80F3-4764D95D1EEC}" type="slidenum">
              <a:rPr lang="en-US" smtClean="0"/>
              <a:pPr/>
              <a:t>7</a:t>
            </a:fld>
            <a:endParaRPr lang="en-US"/>
          </a:p>
        </p:txBody>
      </p:sp>
      <p:sp>
        <p:nvSpPr>
          <p:cNvPr id="9" name="TextBox 8"/>
          <p:cNvSpPr txBox="1"/>
          <p:nvPr/>
        </p:nvSpPr>
        <p:spPr>
          <a:xfrm>
            <a:off x="0" y="4724400"/>
            <a:ext cx="9144000" cy="2031325"/>
          </a:xfrm>
          <a:prstGeom prst="rect">
            <a:avLst/>
          </a:prstGeom>
          <a:noFill/>
        </p:spPr>
        <p:txBody>
          <a:bodyPr wrap="square" rtlCol="0">
            <a:spAutoFit/>
          </a:bodyPr>
          <a:lstStyle/>
          <a:p>
            <a:r>
              <a:rPr lang="en-US" dirty="0" smtClean="0"/>
              <a:t>Fan #1 is an unusually dedicated fan.   When the price of an NFL Jersey is $140, he will buy 5 of them.  These are probably corporate gifts.  So, a prices drop, more employees get an </a:t>
            </a:r>
            <a:r>
              <a:rPr lang="en-US" dirty="0" smtClean="0"/>
              <a:t>NFL </a:t>
            </a:r>
            <a:r>
              <a:rPr lang="en-US" dirty="0" smtClean="0"/>
              <a:t>Jersey from the boss.  </a:t>
            </a:r>
          </a:p>
          <a:p>
            <a:endParaRPr lang="en-US" dirty="0" smtClean="0"/>
          </a:p>
          <a:p>
            <a:r>
              <a:rPr lang="en-US" dirty="0" smtClean="0"/>
              <a:t>Fan #2  is a little more typical; he waits for the price to fall to a more reasonable level.  At $80 he will buy one NFL Jersey, perhaps for himself to wear at home when watching his favorite team.  If prices drop to $40, he buys one for everyone in his family.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5"/>
          <p:cNvGrpSpPr/>
          <p:nvPr/>
        </p:nvGrpSpPr>
        <p:grpSpPr>
          <a:xfrm>
            <a:off x="0" y="3581400"/>
            <a:ext cx="2133600" cy="2112112"/>
            <a:chOff x="1247000" y="3505199"/>
            <a:chExt cx="3096400" cy="2807083"/>
          </a:xfrm>
        </p:grpSpPr>
        <p:cxnSp>
          <p:nvCxnSpPr>
            <p:cNvPr id="12" name="Straight Connector 11"/>
            <p:cNvCxnSpPr/>
            <p:nvPr/>
          </p:nvCxnSpPr>
          <p:spPr>
            <a:xfrm>
              <a:off x="1673706" y="4267199"/>
              <a:ext cx="1564993" cy="1613939"/>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 name="Elbow Connector 3"/>
            <p:cNvCxnSpPr/>
            <p:nvPr/>
          </p:nvCxnSpPr>
          <p:spPr>
            <a:xfrm>
              <a:off x="1709484" y="3638946"/>
              <a:ext cx="2633916" cy="2251103"/>
            </a:xfrm>
            <a:prstGeom prst="bentConnector3">
              <a:avLst>
                <a:gd name="adj1" fmla="val -56"/>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16200000">
              <a:off x="890257" y="3861942"/>
              <a:ext cx="990486"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15" name="TextBox 14"/>
            <p:cNvSpPr txBox="1"/>
            <p:nvPr/>
          </p:nvSpPr>
          <p:spPr>
            <a:xfrm>
              <a:off x="1673706" y="5980093"/>
              <a:ext cx="2591512"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sp>
        <p:nvSpPr>
          <p:cNvPr id="1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Trade-</a:t>
            </a:r>
            <a:r>
              <a:rPr lang="en-US" sz="2800" b="1" dirty="0" smtClean="0"/>
              <a:t>offs </a:t>
            </a:r>
            <a:r>
              <a:rPr lang="en-US" sz="2800" b="1" dirty="0" smtClean="0"/>
              <a:t>That Make the Game</a:t>
            </a:r>
            <a:r>
              <a:rPr lang="en-US" sz="2400" b="1" dirty="0" smtClean="0"/>
              <a:t/>
            </a:r>
            <a:br>
              <a:rPr lang="en-US" sz="2400" b="1" dirty="0" smtClean="0"/>
            </a:br>
            <a:r>
              <a:rPr lang="en-US" sz="2400" b="1" dirty="0" smtClean="0"/>
              <a:t/>
            </a:r>
            <a:br>
              <a:rPr lang="en-US" sz="2400" b="1" dirty="0" smtClean="0"/>
            </a:br>
            <a:r>
              <a:rPr lang="en-US" sz="2400" b="1" u="sng" dirty="0" smtClean="0"/>
              <a:t>The Market Demand Curve</a:t>
            </a:r>
            <a:endParaRPr lang="en-US" sz="2400" b="1" u="sng" dirty="0"/>
          </a:p>
        </p:txBody>
      </p:sp>
      <p:pic>
        <p:nvPicPr>
          <p:cNvPr id="102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grpSp>
        <p:nvGrpSpPr>
          <p:cNvPr id="3" name="Group 38"/>
          <p:cNvGrpSpPr/>
          <p:nvPr/>
        </p:nvGrpSpPr>
        <p:grpSpPr>
          <a:xfrm>
            <a:off x="2209800" y="3581400"/>
            <a:ext cx="2133600" cy="2112112"/>
            <a:chOff x="1247000" y="3505199"/>
            <a:chExt cx="3096400" cy="2807083"/>
          </a:xfrm>
        </p:grpSpPr>
        <p:cxnSp>
          <p:nvCxnSpPr>
            <p:cNvPr id="40" name="Straight Connector 39"/>
            <p:cNvCxnSpPr/>
            <p:nvPr/>
          </p:nvCxnSpPr>
          <p:spPr>
            <a:xfrm>
              <a:off x="1673706" y="4267199"/>
              <a:ext cx="1564993" cy="1613939"/>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1" name="Elbow Connector 40"/>
            <p:cNvCxnSpPr/>
            <p:nvPr/>
          </p:nvCxnSpPr>
          <p:spPr>
            <a:xfrm>
              <a:off x="1709484" y="3638946"/>
              <a:ext cx="2633916" cy="2251103"/>
            </a:xfrm>
            <a:prstGeom prst="bentConnector3">
              <a:avLst>
                <a:gd name="adj1" fmla="val -56"/>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6200000">
              <a:off x="890257" y="3861942"/>
              <a:ext cx="990486"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43" name="TextBox 42"/>
            <p:cNvSpPr txBox="1"/>
            <p:nvPr/>
          </p:nvSpPr>
          <p:spPr>
            <a:xfrm>
              <a:off x="1673706" y="5980093"/>
              <a:ext cx="2591512"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grpSp>
        <p:nvGrpSpPr>
          <p:cNvPr id="5" name="Group 43"/>
          <p:cNvGrpSpPr/>
          <p:nvPr/>
        </p:nvGrpSpPr>
        <p:grpSpPr>
          <a:xfrm>
            <a:off x="4572000" y="3581400"/>
            <a:ext cx="2133600" cy="2112112"/>
            <a:chOff x="1247000" y="3505199"/>
            <a:chExt cx="3096400" cy="2807083"/>
          </a:xfrm>
        </p:grpSpPr>
        <p:cxnSp>
          <p:nvCxnSpPr>
            <p:cNvPr id="45" name="Straight Connector 44"/>
            <p:cNvCxnSpPr/>
            <p:nvPr/>
          </p:nvCxnSpPr>
          <p:spPr>
            <a:xfrm>
              <a:off x="1673706" y="4267199"/>
              <a:ext cx="1564993" cy="1613939"/>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6" name="Elbow Connector 45"/>
            <p:cNvCxnSpPr/>
            <p:nvPr/>
          </p:nvCxnSpPr>
          <p:spPr>
            <a:xfrm>
              <a:off x="1709484" y="3638946"/>
              <a:ext cx="2633916" cy="2251103"/>
            </a:xfrm>
            <a:prstGeom prst="bentConnector3">
              <a:avLst>
                <a:gd name="adj1" fmla="val -56"/>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rot="16200000">
              <a:off x="890257" y="3861942"/>
              <a:ext cx="990486"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48" name="TextBox 47"/>
            <p:cNvSpPr txBox="1"/>
            <p:nvPr/>
          </p:nvSpPr>
          <p:spPr>
            <a:xfrm>
              <a:off x="1673706" y="5980093"/>
              <a:ext cx="2591512"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grpSp>
        <p:nvGrpSpPr>
          <p:cNvPr id="6" name="Group 48"/>
          <p:cNvGrpSpPr/>
          <p:nvPr/>
        </p:nvGrpSpPr>
        <p:grpSpPr>
          <a:xfrm>
            <a:off x="6934200" y="3581400"/>
            <a:ext cx="2133600" cy="2112112"/>
            <a:chOff x="1247000" y="3505199"/>
            <a:chExt cx="3096400" cy="2807083"/>
          </a:xfrm>
        </p:grpSpPr>
        <p:cxnSp>
          <p:nvCxnSpPr>
            <p:cNvPr id="50" name="Straight Connector 49"/>
            <p:cNvCxnSpPr/>
            <p:nvPr/>
          </p:nvCxnSpPr>
          <p:spPr>
            <a:xfrm>
              <a:off x="1673706" y="4267199"/>
              <a:ext cx="1564993" cy="1613939"/>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51" name="Elbow Connector 50"/>
            <p:cNvCxnSpPr/>
            <p:nvPr/>
          </p:nvCxnSpPr>
          <p:spPr>
            <a:xfrm>
              <a:off x="1709484" y="3638946"/>
              <a:ext cx="2633916" cy="2251103"/>
            </a:xfrm>
            <a:prstGeom prst="bentConnector3">
              <a:avLst>
                <a:gd name="adj1" fmla="val -56"/>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rot="16200000">
              <a:off x="890257" y="3861942"/>
              <a:ext cx="990486"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53" name="TextBox 52"/>
            <p:cNvSpPr txBox="1"/>
            <p:nvPr/>
          </p:nvSpPr>
          <p:spPr>
            <a:xfrm>
              <a:off x="1673706" y="5980093"/>
              <a:ext cx="2591512"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sp>
        <p:nvSpPr>
          <p:cNvPr id="54" name="Plus 53"/>
          <p:cNvSpPr/>
          <p:nvPr/>
        </p:nvSpPr>
        <p:spPr>
          <a:xfrm>
            <a:off x="1371600" y="4114800"/>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Plus 59"/>
          <p:cNvSpPr/>
          <p:nvPr/>
        </p:nvSpPr>
        <p:spPr>
          <a:xfrm>
            <a:off x="3581400" y="4114800"/>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Equal 60"/>
          <p:cNvSpPr/>
          <p:nvPr/>
        </p:nvSpPr>
        <p:spPr>
          <a:xfrm>
            <a:off x="6096000" y="4114800"/>
            <a:ext cx="914400" cy="9144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2" name="TextBox 61"/>
          <p:cNvSpPr txBox="1"/>
          <p:nvPr/>
        </p:nvSpPr>
        <p:spPr>
          <a:xfrm>
            <a:off x="533400" y="3276600"/>
            <a:ext cx="802014" cy="369332"/>
          </a:xfrm>
          <a:prstGeom prst="rect">
            <a:avLst/>
          </a:prstGeom>
          <a:noFill/>
        </p:spPr>
        <p:txBody>
          <a:bodyPr wrap="none" rtlCol="0">
            <a:spAutoFit/>
          </a:bodyPr>
          <a:lstStyle/>
          <a:p>
            <a:r>
              <a:rPr lang="en-US" dirty="0" smtClean="0"/>
              <a:t>Fan #1</a:t>
            </a:r>
            <a:endParaRPr lang="en-US" dirty="0"/>
          </a:p>
        </p:txBody>
      </p:sp>
      <p:sp>
        <p:nvSpPr>
          <p:cNvPr id="63" name="TextBox 62"/>
          <p:cNvSpPr txBox="1"/>
          <p:nvPr/>
        </p:nvSpPr>
        <p:spPr>
          <a:xfrm>
            <a:off x="3007986" y="3276600"/>
            <a:ext cx="802014" cy="369332"/>
          </a:xfrm>
          <a:prstGeom prst="rect">
            <a:avLst/>
          </a:prstGeom>
          <a:noFill/>
        </p:spPr>
        <p:txBody>
          <a:bodyPr wrap="none" rtlCol="0">
            <a:spAutoFit/>
          </a:bodyPr>
          <a:lstStyle/>
          <a:p>
            <a:r>
              <a:rPr lang="en-US" dirty="0" smtClean="0"/>
              <a:t>Fan #2</a:t>
            </a:r>
            <a:endParaRPr lang="en-US" dirty="0"/>
          </a:p>
        </p:txBody>
      </p:sp>
      <p:sp>
        <p:nvSpPr>
          <p:cNvPr id="64" name="TextBox 63"/>
          <p:cNvSpPr txBox="1"/>
          <p:nvPr/>
        </p:nvSpPr>
        <p:spPr>
          <a:xfrm>
            <a:off x="4953000" y="3276600"/>
            <a:ext cx="1497718" cy="369332"/>
          </a:xfrm>
          <a:prstGeom prst="rect">
            <a:avLst/>
          </a:prstGeom>
          <a:noFill/>
        </p:spPr>
        <p:txBody>
          <a:bodyPr wrap="none" rtlCol="0">
            <a:spAutoFit/>
          </a:bodyPr>
          <a:lstStyle/>
          <a:p>
            <a:r>
              <a:rPr lang="en-US" dirty="0" smtClean="0"/>
              <a:t>All Other Fans</a:t>
            </a:r>
            <a:endParaRPr lang="en-US" dirty="0"/>
          </a:p>
        </p:txBody>
      </p:sp>
      <p:sp>
        <p:nvSpPr>
          <p:cNvPr id="65" name="TextBox 64"/>
          <p:cNvSpPr txBox="1"/>
          <p:nvPr/>
        </p:nvSpPr>
        <p:spPr>
          <a:xfrm>
            <a:off x="7315200" y="3276600"/>
            <a:ext cx="1828800" cy="646331"/>
          </a:xfrm>
          <a:prstGeom prst="rect">
            <a:avLst/>
          </a:prstGeom>
          <a:noFill/>
        </p:spPr>
        <p:txBody>
          <a:bodyPr wrap="square" rtlCol="0">
            <a:spAutoFit/>
          </a:bodyPr>
          <a:lstStyle/>
          <a:p>
            <a:pPr algn="ctr"/>
            <a:r>
              <a:rPr lang="en-US" dirty="0" smtClean="0"/>
              <a:t>Market Demand Curve</a:t>
            </a:r>
            <a:endParaRPr lang="en-US" dirty="0"/>
          </a:p>
        </p:txBody>
      </p:sp>
      <p:sp>
        <p:nvSpPr>
          <p:cNvPr id="66" name="TextBox 65"/>
          <p:cNvSpPr txBox="1"/>
          <p:nvPr/>
        </p:nvSpPr>
        <p:spPr>
          <a:xfrm>
            <a:off x="457200" y="2286000"/>
            <a:ext cx="6751272" cy="646331"/>
          </a:xfrm>
          <a:prstGeom prst="rect">
            <a:avLst/>
          </a:prstGeom>
          <a:noFill/>
        </p:spPr>
        <p:txBody>
          <a:bodyPr wrap="none" rtlCol="0">
            <a:spAutoFit/>
          </a:bodyPr>
          <a:lstStyle/>
          <a:p>
            <a:r>
              <a:rPr lang="en-US" dirty="0" smtClean="0"/>
              <a:t>The Market Demand Curve is the sum of all individual demand curves.</a:t>
            </a:r>
          </a:p>
          <a:p>
            <a:endParaRPr lang="en-US" dirty="0" smtClean="0"/>
          </a:p>
        </p:txBody>
      </p:sp>
      <p:sp>
        <p:nvSpPr>
          <p:cNvPr id="32" name="Slide Number Placeholder 31"/>
          <p:cNvSpPr>
            <a:spLocks noGrp="1"/>
          </p:cNvSpPr>
          <p:nvPr>
            <p:ph type="sldNum" sz="quarter" idx="12"/>
          </p:nvPr>
        </p:nvSpPr>
        <p:spPr/>
        <p:txBody>
          <a:bodyPr/>
          <a:lstStyle/>
          <a:p>
            <a:fld id="{4B8AAB7B-FE3D-46EA-80F3-4764D95D1EEC}" type="slidenum">
              <a:rPr lang="en-US" smtClean="0"/>
              <a:pPr/>
              <a:t>8</a:t>
            </a:fld>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p:cNvSpPr>
            <a:spLocks noGrp="1"/>
          </p:cNvSpPr>
          <p:nvPr>
            <p:ph type="ctrTitle"/>
          </p:nvPr>
        </p:nvSpPr>
        <p:spPr>
          <a:xfrm>
            <a:off x="0" y="-152400"/>
            <a:ext cx="9144000" cy="1828800"/>
          </a:xfrm>
        </p:spPr>
        <p:txBody>
          <a:bodyPr>
            <a:normAutofit/>
          </a:bodyPr>
          <a:lstStyle/>
          <a:p>
            <a:pPr algn="l"/>
            <a:r>
              <a:rPr lang="en-US" sz="2800" b="1" dirty="0" smtClean="0"/>
              <a:t>Football Economics:</a:t>
            </a:r>
            <a:br>
              <a:rPr lang="en-US" sz="2800" b="1" dirty="0" smtClean="0"/>
            </a:br>
            <a:r>
              <a:rPr lang="en-US" sz="2800" b="1" dirty="0" smtClean="0"/>
              <a:t>The Trade-</a:t>
            </a:r>
            <a:r>
              <a:rPr lang="en-US" sz="2800" b="1" dirty="0" smtClean="0"/>
              <a:t>offs </a:t>
            </a:r>
            <a:r>
              <a:rPr lang="en-US" sz="2800" b="1" dirty="0" smtClean="0"/>
              <a:t>That Make the Game</a:t>
            </a:r>
            <a:r>
              <a:rPr lang="en-US" sz="2400" b="1" dirty="0" smtClean="0"/>
              <a:t/>
            </a:r>
            <a:br>
              <a:rPr lang="en-US" sz="2400" b="1" dirty="0" smtClean="0"/>
            </a:br>
            <a:r>
              <a:rPr lang="en-US" sz="2400" b="1" dirty="0" smtClean="0"/>
              <a:t/>
            </a:r>
            <a:br>
              <a:rPr lang="en-US" sz="2400" b="1" dirty="0" smtClean="0"/>
            </a:br>
            <a:r>
              <a:rPr lang="en-US" sz="2400" b="1" u="sng" dirty="0" smtClean="0"/>
              <a:t>Change in Quantity Demanded</a:t>
            </a:r>
            <a:endParaRPr lang="en-US" sz="2400" b="1" u="sng" dirty="0"/>
          </a:p>
        </p:txBody>
      </p:sp>
      <p:pic>
        <p:nvPicPr>
          <p:cNvPr id="1028" name="Picture 4" descr="C:\Users\CSIA1\AppData\Local\Microsoft\Windows\Temporary Internet Files\Content.IE5\7M9XMQQL\MP900433141[1].jpg"/>
          <p:cNvPicPr>
            <a:picLocks noChangeAspect="1" noChangeArrowheads="1"/>
          </p:cNvPicPr>
          <p:nvPr/>
        </p:nvPicPr>
        <p:blipFill>
          <a:blip r:embed="rId2" cstate="print"/>
          <a:srcRect/>
          <a:stretch>
            <a:fillRect/>
          </a:stretch>
        </p:blipFill>
        <p:spPr bwMode="auto">
          <a:xfrm>
            <a:off x="6400800" y="-304800"/>
            <a:ext cx="2743200" cy="1875826"/>
          </a:xfrm>
          <a:prstGeom prst="rect">
            <a:avLst/>
          </a:prstGeom>
          <a:noFill/>
        </p:spPr>
      </p:pic>
      <p:sp>
        <p:nvSpPr>
          <p:cNvPr id="66" name="TextBox 65"/>
          <p:cNvSpPr txBox="1"/>
          <p:nvPr/>
        </p:nvSpPr>
        <p:spPr>
          <a:xfrm>
            <a:off x="609600" y="1600200"/>
            <a:ext cx="8001000" cy="1754326"/>
          </a:xfrm>
          <a:prstGeom prst="rect">
            <a:avLst/>
          </a:prstGeom>
          <a:noFill/>
        </p:spPr>
        <p:txBody>
          <a:bodyPr wrap="square" rtlCol="0">
            <a:spAutoFit/>
          </a:bodyPr>
          <a:lstStyle/>
          <a:p>
            <a:r>
              <a:rPr lang="en-US" dirty="0" smtClean="0"/>
              <a:t>Movements along the market demand curve are called changes in the quantity demanded.  No other factors changed, only the price.  </a:t>
            </a:r>
          </a:p>
          <a:p>
            <a:endParaRPr lang="en-US" dirty="0" smtClean="0"/>
          </a:p>
          <a:p>
            <a:r>
              <a:rPr lang="en-US" dirty="0" smtClean="0"/>
              <a:t>The original price (P1) moves to a new price (P2).  Then, the quantity demanded is no longer Q1 but now moves to Q2.</a:t>
            </a:r>
          </a:p>
          <a:p>
            <a:endParaRPr lang="en-US" dirty="0" smtClean="0"/>
          </a:p>
        </p:txBody>
      </p:sp>
      <p:sp>
        <p:nvSpPr>
          <p:cNvPr id="10" name="Slide Number Placeholder 9"/>
          <p:cNvSpPr>
            <a:spLocks noGrp="1"/>
          </p:cNvSpPr>
          <p:nvPr>
            <p:ph type="sldNum" sz="quarter" idx="12"/>
          </p:nvPr>
        </p:nvSpPr>
        <p:spPr/>
        <p:txBody>
          <a:bodyPr/>
          <a:lstStyle/>
          <a:p>
            <a:fld id="{4B8AAB7B-FE3D-46EA-80F3-4764D95D1EEC}" type="slidenum">
              <a:rPr lang="en-US" smtClean="0"/>
              <a:pPr/>
              <a:t>9</a:t>
            </a:fld>
            <a:endParaRPr lang="en-US"/>
          </a:p>
        </p:txBody>
      </p:sp>
      <p:grpSp>
        <p:nvGrpSpPr>
          <p:cNvPr id="2" name="Group 44"/>
          <p:cNvGrpSpPr/>
          <p:nvPr/>
        </p:nvGrpSpPr>
        <p:grpSpPr>
          <a:xfrm>
            <a:off x="2286000" y="2590800"/>
            <a:ext cx="6858000" cy="4267200"/>
            <a:chOff x="2286000" y="2590800"/>
            <a:chExt cx="6858000" cy="4267200"/>
          </a:xfrm>
        </p:grpSpPr>
        <p:grpSp>
          <p:nvGrpSpPr>
            <p:cNvPr id="3" name="Group 42"/>
            <p:cNvGrpSpPr/>
            <p:nvPr/>
          </p:nvGrpSpPr>
          <p:grpSpPr>
            <a:xfrm>
              <a:off x="2286000" y="2590800"/>
              <a:ext cx="6858000" cy="4267200"/>
              <a:chOff x="2743200" y="2286000"/>
              <a:chExt cx="6858000" cy="4267200"/>
            </a:xfrm>
          </p:grpSpPr>
          <p:cxnSp>
            <p:nvCxnSpPr>
              <p:cNvPr id="37" name="Straight Connector 36"/>
              <p:cNvCxnSpPr/>
              <p:nvPr/>
            </p:nvCxnSpPr>
            <p:spPr>
              <a:xfrm rot="5400000" flipH="1" flipV="1">
                <a:off x="3316288" y="5144294"/>
                <a:ext cx="2207418" cy="79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V="1">
                <a:off x="4799955" y="5630953"/>
                <a:ext cx="1229280" cy="561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24200" y="4876800"/>
                <a:ext cx="21336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24200" y="3962400"/>
                <a:ext cx="1295400"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5" name="Group 35"/>
              <p:cNvGrpSpPr/>
              <p:nvPr/>
            </p:nvGrpSpPr>
            <p:grpSpPr>
              <a:xfrm>
                <a:off x="2819401" y="2286000"/>
                <a:ext cx="6781799" cy="3956074"/>
                <a:chOff x="1247001" y="3168350"/>
                <a:chExt cx="5741239" cy="2914706"/>
              </a:xfrm>
            </p:grpSpPr>
            <p:cxnSp>
              <p:nvCxnSpPr>
                <p:cNvPr id="12" name="Straight Connector 11"/>
                <p:cNvCxnSpPr/>
                <p:nvPr/>
              </p:nvCxnSpPr>
              <p:spPr>
                <a:xfrm>
                  <a:off x="2279133" y="4178899"/>
                  <a:ext cx="1548202" cy="1235118"/>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 name="Elbow Connector 3"/>
                <p:cNvCxnSpPr/>
                <p:nvPr/>
              </p:nvCxnSpPr>
              <p:spPr>
                <a:xfrm>
                  <a:off x="1709484" y="3638946"/>
                  <a:ext cx="2633916" cy="2251103"/>
                </a:xfrm>
                <a:prstGeom prst="bentConnector3">
                  <a:avLst>
                    <a:gd name="adj1" fmla="val -56"/>
                  </a:avLst>
                </a:prstGeom>
                <a:ln w="63500">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16200000">
                  <a:off x="890257" y="3525094"/>
                  <a:ext cx="990487" cy="27699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Price</a:t>
                  </a:r>
                  <a:endParaRPr lang="en-US" sz="1200" b="1" dirty="0">
                    <a:latin typeface="Arial" pitchFamily="34" charset="0"/>
                    <a:cs typeface="Arial" pitchFamily="34" charset="0"/>
                  </a:endParaRPr>
                </a:p>
              </p:txBody>
            </p:sp>
            <p:sp>
              <p:nvSpPr>
                <p:cNvPr id="15" name="TextBox 14"/>
                <p:cNvSpPr txBox="1"/>
                <p:nvPr/>
              </p:nvSpPr>
              <p:spPr>
                <a:xfrm>
                  <a:off x="4396729" y="5750867"/>
                  <a:ext cx="2591511" cy="332189"/>
                </a:xfrm>
                <a:prstGeom prst="rect">
                  <a:avLst/>
                </a:prstGeom>
                <a:noFill/>
                <a:ln w="63500">
                  <a:noFill/>
                </a:ln>
              </p:spPr>
              <p:txBody>
                <a:bodyPr wrap="square" rtlCol="0">
                  <a:spAutoFit/>
                </a:bodyPr>
                <a:lstStyle/>
                <a:p>
                  <a:r>
                    <a:rPr lang="en-US" sz="1200" b="1" dirty="0" smtClean="0">
                      <a:latin typeface="Arial" pitchFamily="34" charset="0"/>
                      <a:cs typeface="Arial" pitchFamily="34" charset="0"/>
                    </a:rPr>
                    <a:t>Quantity  Demanded</a:t>
                  </a:r>
                  <a:endParaRPr lang="en-US" sz="1200" b="1" dirty="0">
                    <a:latin typeface="Arial" pitchFamily="34" charset="0"/>
                    <a:cs typeface="Arial" pitchFamily="34" charset="0"/>
                  </a:endParaRPr>
                </a:p>
              </p:txBody>
            </p:sp>
          </p:grpSp>
          <p:cxnSp>
            <p:nvCxnSpPr>
              <p:cNvPr id="21" name="Straight Arrow Connector 20"/>
              <p:cNvCxnSpPr/>
              <p:nvPr/>
            </p:nvCxnSpPr>
            <p:spPr>
              <a:xfrm rot="16200000" flipV="1">
                <a:off x="4800600" y="4038600"/>
                <a:ext cx="533400" cy="5334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2743200" y="4812268"/>
                <a:ext cx="434734" cy="369332"/>
              </a:xfrm>
              <a:prstGeom prst="rect">
                <a:avLst/>
              </a:prstGeom>
              <a:noFill/>
            </p:spPr>
            <p:txBody>
              <a:bodyPr wrap="none" rtlCol="0">
                <a:spAutoFit/>
              </a:bodyPr>
              <a:lstStyle/>
              <a:p>
                <a:r>
                  <a:rPr lang="en-US" dirty="0" smtClean="0"/>
                  <a:t>P </a:t>
                </a:r>
                <a:r>
                  <a:rPr lang="en-US" baseline="-25000" dirty="0" smtClean="0"/>
                  <a:t>1</a:t>
                </a:r>
                <a:endParaRPr lang="en-US" baseline="-25000" dirty="0"/>
              </a:p>
            </p:txBody>
          </p:sp>
          <p:sp>
            <p:nvSpPr>
              <p:cNvPr id="31" name="TextBox 30"/>
              <p:cNvSpPr txBox="1"/>
              <p:nvPr/>
            </p:nvSpPr>
            <p:spPr>
              <a:xfrm>
                <a:off x="2743200" y="3810000"/>
                <a:ext cx="434734" cy="369332"/>
              </a:xfrm>
              <a:prstGeom prst="rect">
                <a:avLst/>
              </a:prstGeom>
              <a:noFill/>
            </p:spPr>
            <p:txBody>
              <a:bodyPr wrap="none" rtlCol="0">
                <a:spAutoFit/>
              </a:bodyPr>
              <a:lstStyle/>
              <a:p>
                <a:r>
                  <a:rPr lang="en-US" dirty="0" smtClean="0"/>
                  <a:t>P </a:t>
                </a:r>
                <a:r>
                  <a:rPr lang="en-US" baseline="-25000" dirty="0" smtClean="0"/>
                  <a:t>2</a:t>
                </a:r>
                <a:endParaRPr lang="en-US" baseline="-25000" dirty="0"/>
              </a:p>
            </p:txBody>
          </p:sp>
          <p:sp>
            <p:nvSpPr>
              <p:cNvPr id="32" name="TextBox 31"/>
              <p:cNvSpPr txBox="1"/>
              <p:nvPr/>
            </p:nvSpPr>
            <p:spPr>
              <a:xfrm>
                <a:off x="5181600" y="6183868"/>
                <a:ext cx="471604" cy="369332"/>
              </a:xfrm>
              <a:prstGeom prst="rect">
                <a:avLst/>
              </a:prstGeom>
              <a:noFill/>
            </p:spPr>
            <p:txBody>
              <a:bodyPr wrap="none" rtlCol="0">
                <a:spAutoFit/>
              </a:bodyPr>
              <a:lstStyle/>
              <a:p>
                <a:r>
                  <a:rPr lang="en-US" dirty="0" smtClean="0"/>
                  <a:t>Q </a:t>
                </a:r>
                <a:r>
                  <a:rPr lang="en-US" baseline="-25000" dirty="0" smtClean="0"/>
                  <a:t>1</a:t>
                </a:r>
                <a:endParaRPr lang="en-US" baseline="-25000" dirty="0"/>
              </a:p>
            </p:txBody>
          </p:sp>
          <p:sp>
            <p:nvSpPr>
              <p:cNvPr id="33" name="TextBox 32"/>
              <p:cNvSpPr txBox="1"/>
              <p:nvPr/>
            </p:nvSpPr>
            <p:spPr>
              <a:xfrm>
                <a:off x="4267200" y="6172200"/>
                <a:ext cx="471604" cy="369332"/>
              </a:xfrm>
              <a:prstGeom prst="rect">
                <a:avLst/>
              </a:prstGeom>
              <a:noFill/>
            </p:spPr>
            <p:txBody>
              <a:bodyPr wrap="none" rtlCol="0">
                <a:spAutoFit/>
              </a:bodyPr>
              <a:lstStyle/>
              <a:p>
                <a:r>
                  <a:rPr lang="en-US" dirty="0" smtClean="0"/>
                  <a:t>Q </a:t>
                </a:r>
                <a:r>
                  <a:rPr lang="en-US" baseline="-25000" dirty="0" smtClean="0"/>
                  <a:t>2</a:t>
                </a:r>
                <a:endParaRPr lang="en-US" baseline="-25000" dirty="0"/>
              </a:p>
            </p:txBody>
          </p:sp>
        </p:grpSp>
        <p:sp>
          <p:nvSpPr>
            <p:cNvPr id="19" name="Oval 18"/>
            <p:cNvSpPr/>
            <p:nvPr/>
          </p:nvSpPr>
          <p:spPr>
            <a:xfrm>
              <a:off x="3810000" y="4114800"/>
              <a:ext cx="304800" cy="3048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800600" y="5029200"/>
              <a:ext cx="304800" cy="3048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1041</Words>
  <Application>Microsoft Macintosh PowerPoint</Application>
  <PresentationFormat>On-screen Show (4:3)</PresentationFormat>
  <Paragraphs>161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Football Economics: The Market for the Game  Supply and Demand Basics </vt:lpstr>
      <vt:lpstr>Football Economics: The Market for the Game  What do the owners supply?</vt:lpstr>
      <vt:lpstr>Football Economics: The Market for the Game  What do the buyers demand?</vt:lpstr>
      <vt:lpstr>Football Economics: The Market for the Game  What does athlete supply?</vt:lpstr>
      <vt:lpstr>Football Economics: The Market for the Game  What does the owner demand?</vt:lpstr>
      <vt:lpstr>Football Economics: The Market for the Game  The Law of Demand</vt:lpstr>
      <vt:lpstr>Football Economics: The Market for the Game  The Market Demand Schedule </vt:lpstr>
      <vt:lpstr>Football Economics: The Trade-offs That Make the Game  The Market Demand Curve</vt:lpstr>
      <vt:lpstr>Football Economics: The Trade-offs That Make the Game  Change in Quantity Demanded</vt:lpstr>
      <vt:lpstr>Football Economics: The Trade-offs That Make the Game  Shift in Demand</vt:lpstr>
      <vt:lpstr>Football Economics: The Trade-offs That Make the Game  Shift in Demand: Market Examples</vt:lpstr>
      <vt:lpstr>Football Economics: The Trade-offs That Make the Game  Shift in Demand: Football Examples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Football Economics: The Market for the Game  Supply and Demand Basics </dc:title>
  <dc:creator>msims</dc:creator>
  <cp:lastModifiedBy>Kristen Hamilton</cp:lastModifiedBy>
  <cp:revision>3</cp:revision>
  <dcterms:created xsi:type="dcterms:W3CDTF">2012-09-18T22:28:13Z</dcterms:created>
  <dcterms:modified xsi:type="dcterms:W3CDTF">2012-09-24T14:00:57Z</dcterms:modified>
</cp:coreProperties>
</file>